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B50F178-6DBB-419B-8E7F-87D8FD925D01}">
  <a:tblStyle styleId="{6B50F178-6DBB-419B-8E7F-87D8FD925D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c0be550a1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c0be550a1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c0be550a1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c0be550a1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c0be550a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c0be550a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c0be550a1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c0be550a1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c0be550a1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c0be550a1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c0be550a1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c0be550a1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c0be550a1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c0be550a1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c0be550a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c0be550a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c0be550a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c0be550a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c0be550a1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c0be550a1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c0be550a1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c0be550a1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c0be550a1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c0be550a1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0be550a1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0be550a1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c0be550a1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c0be550a1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c0be550a1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c0be550a1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JeffSackmann/tennis_atp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 1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2906025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Tennis Players in the Last Decade</a:t>
            </a:r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3298050" y="3968600"/>
            <a:ext cx="254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Jeff Baksa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-976900" y="320150"/>
            <a:ext cx="6705600" cy="6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Test 2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553275" y="1668600"/>
            <a:ext cx="3128400" cy="22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0</a:t>
            </a:r>
            <a:r>
              <a:rPr lang="en"/>
              <a:t>: Djokovic is worse than or equal to Federer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A</a:t>
            </a:r>
            <a:r>
              <a:rPr lang="en"/>
              <a:t>: Djokovic is better than Federer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𝛂 = 0.05</a:t>
            </a:r>
            <a:endParaRPr/>
          </a:p>
        </p:txBody>
      </p:sp>
      <p:graphicFrame>
        <p:nvGraphicFramePr>
          <p:cNvPr id="130" name="Google Shape;130;p22"/>
          <p:cNvGraphicFramePr/>
          <p:nvPr/>
        </p:nvGraphicFramePr>
        <p:xfrm>
          <a:off x="4415050" y="47996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{6B50F178-6DBB-419B-8E7F-87D8FD925D01}</a:tableStyleId>
              </a:tblPr>
              <a:tblGrid>
                <a:gridCol w="2206675"/>
                <a:gridCol w="22066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lt2"/>
                          </a:solidFill>
                        </a:rPr>
                        <a:t>Metric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lt2"/>
                          </a:solidFill>
                        </a:rPr>
                        <a:t>Reject Null?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Aces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Serve Points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1st Serve In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1st Serve Points Won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6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2nd Serve Points Won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Service Games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Break Points Saved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✅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Wins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✅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Double Faults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Break Points Faced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1" name="Google Shape;131;p22"/>
          <p:cNvSpPr txBox="1"/>
          <p:nvPr/>
        </p:nvSpPr>
        <p:spPr>
          <a:xfrm>
            <a:off x="2538250" y="4416125"/>
            <a:ext cx="1876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✅ </a:t>
            </a:r>
            <a:r>
              <a:rPr lang="en" sz="900">
                <a:solidFill>
                  <a:schemeClr val="lt2"/>
                </a:solidFill>
              </a:rPr>
              <a:t>= Reject null hypothesis</a:t>
            </a:r>
            <a:endParaRPr sz="9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❌</a:t>
            </a:r>
            <a:r>
              <a:rPr lang="en" sz="900">
                <a:solidFill>
                  <a:schemeClr val="lt2"/>
                </a:solidFill>
              </a:rPr>
              <a:t> = Fail to reject null hypothesis</a:t>
            </a:r>
            <a:endParaRPr sz="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87900" y="2283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...How can this be? 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527100" y="914425"/>
            <a:ext cx="8368200" cy="15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 was initially surprised by the results considering how obvious it seemed that Djokovic was the most dominant.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These tests primarily focus on / favor the better server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One of Federer’s strongest attributes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Doesn’t take defensive stats into account as much, like break points saved, Djokovic’s primary strength</a:t>
            </a:r>
            <a:endParaRPr sz="1500"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17" y="2449825"/>
            <a:ext cx="4267758" cy="224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3875" y="2449826"/>
            <a:ext cx="4494401" cy="224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87900" y="4092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...How can this be? </a:t>
            </a:r>
            <a:r>
              <a:rPr lang="en" sz="2300"/>
              <a:t>c</a:t>
            </a:r>
            <a:r>
              <a:rPr lang="en" sz="2300"/>
              <a:t>ont.</a:t>
            </a:r>
            <a:r>
              <a:rPr lang="en" sz="2700"/>
              <a:t> </a:t>
            </a:r>
            <a:endParaRPr sz="2700"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492300" y="1199775"/>
            <a:ext cx="8368200" cy="19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Federer and </a:t>
            </a:r>
            <a:r>
              <a:rPr lang="en" sz="1600"/>
              <a:t>Djokovic’s</a:t>
            </a:r>
            <a:r>
              <a:rPr lang="en" sz="1600"/>
              <a:t> head to head record shines additional light on why my initial assumptions proved to be incorrect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Many losses for Federer in Major tournaments came directly from Djokovic</a:t>
            </a:r>
            <a:endParaRPr sz="1600"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363" y="2175400"/>
            <a:ext cx="5520074" cy="276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87900" y="1865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Surfaces?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417600" y="807725"/>
            <a:ext cx="8338500" cy="13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Tennis</a:t>
            </a:r>
            <a:r>
              <a:rPr lang="en" sz="1600"/>
              <a:t> is unique in that not all playing conditions are the same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Surface does have a significant impact on some players performance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Hard: US Open, Australian Open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Clay: French Open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Grass: Wimbledon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462" y="2056975"/>
            <a:ext cx="5909075" cy="295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-849125" y="256175"/>
            <a:ext cx="66123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Test 3</a:t>
            </a:r>
            <a:endParaRPr/>
          </a:p>
        </p:txBody>
      </p:sp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506225" y="1670400"/>
            <a:ext cx="3175500" cy="22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0</a:t>
            </a:r>
            <a:r>
              <a:rPr lang="en"/>
              <a:t>: Nadal is worse than or equal to Djokovic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A</a:t>
            </a:r>
            <a:r>
              <a:rPr lang="en"/>
              <a:t>: Nadal is better than Djokovic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𝛂 = 0.05</a:t>
            </a:r>
            <a:endParaRPr/>
          </a:p>
        </p:txBody>
      </p:sp>
      <p:graphicFrame>
        <p:nvGraphicFramePr>
          <p:cNvPr id="160" name="Google Shape;160;p26"/>
          <p:cNvGraphicFramePr/>
          <p:nvPr/>
        </p:nvGraphicFramePr>
        <p:xfrm>
          <a:off x="4408075" y="64004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{6B50F178-6DBB-419B-8E7F-87D8FD925D01}</a:tableStyleId>
              </a:tblPr>
              <a:tblGrid>
                <a:gridCol w="2206675"/>
                <a:gridCol w="22066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lt2"/>
                          </a:solidFill>
                        </a:rPr>
                        <a:t>Metric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lt2"/>
                          </a:solidFill>
                        </a:rPr>
                        <a:t>Reject Null?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Aces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Serve Points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1st Serve In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1st Serve Points Won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56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2nd Serve Points Won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Service Games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Break Points Saved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Wins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Double Faults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✅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Break Points Faced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❌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1" name="Google Shape;161;p26"/>
          <p:cNvSpPr txBox="1"/>
          <p:nvPr/>
        </p:nvSpPr>
        <p:spPr>
          <a:xfrm>
            <a:off x="2531275" y="4534450"/>
            <a:ext cx="1876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✅ </a:t>
            </a:r>
            <a:r>
              <a:rPr lang="en" sz="900">
                <a:solidFill>
                  <a:schemeClr val="lt2"/>
                </a:solidFill>
              </a:rPr>
              <a:t>= Reject null hypothesis</a:t>
            </a:r>
            <a:endParaRPr sz="9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❌</a:t>
            </a:r>
            <a:r>
              <a:rPr lang="en" sz="900">
                <a:solidFill>
                  <a:schemeClr val="lt2"/>
                </a:solidFill>
              </a:rPr>
              <a:t> = Fail to reject null hypothesis</a:t>
            </a:r>
            <a:endParaRPr sz="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87900" y="1378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7" name="Google Shape;167;p27"/>
          <p:cNvSpPr txBox="1"/>
          <p:nvPr>
            <p:ph idx="1" type="body"/>
          </p:nvPr>
        </p:nvSpPr>
        <p:spPr>
          <a:xfrm>
            <a:off x="1113625" y="823950"/>
            <a:ext cx="7795500" cy="23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order ranking for the past decade with 95% confidence:</a:t>
            </a:r>
            <a:endParaRPr/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Federer</a:t>
            </a:r>
            <a:endParaRPr/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Djokovic</a:t>
            </a:r>
            <a:endParaRPr/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Nadal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future I would try to find a dataset that included more diverse stats that don’t focus around one aspect of the game more than others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 attempt to weigh categories appropriately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3196950"/>
            <a:ext cx="2463902" cy="164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700" y="3197375"/>
            <a:ext cx="2618400" cy="164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8115" y="3197375"/>
            <a:ext cx="2193285" cy="164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and Technologies </a:t>
            </a:r>
            <a:endParaRPr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https://github.com/JeffSackmann/tennis_atp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Pandas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Numpy 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Matplotlib</a:t>
            </a:r>
            <a:endParaRPr/>
          </a:p>
          <a:p>
            <a:pPr indent="0" lvl="0" marL="45720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Motivation: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5"/>
            <a:ext cx="8368200" cy="20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Having grown up in a household with multiple tennis fans, it was a topic I heard discussed and one I wanted to contribute to more and try to definitively answer.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Note: the data used is from 2010 - 2019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Coronavirus shortened 2020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2021 season is ongoing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825" y="2874500"/>
            <a:ext cx="3633800" cy="204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87913" y="1726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Select the Candidates?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1352400" y="948900"/>
            <a:ext cx="64392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Past decade has been dominated by 3 individuals in particular:</a:t>
            </a:r>
            <a:endParaRPr/>
          </a:p>
          <a:p>
            <a:pPr indent="-308610" lvl="0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Novak Djokovic		</a:t>
            </a:r>
            <a:endParaRPr/>
          </a:p>
          <a:p>
            <a:pPr indent="-308610" lvl="0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Rafael Nadal</a:t>
            </a:r>
            <a:endParaRPr/>
          </a:p>
          <a:p>
            <a:pPr indent="-308610" lvl="0" marL="9144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Roger Federer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500" y="2020050"/>
            <a:ext cx="8137026" cy="292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87900" y="1587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Closer Look at the 3 Players Between Each other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772550" y="3099125"/>
            <a:ext cx="7350300" cy="24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Winning Percentage:</a:t>
            </a:r>
            <a:endParaRPr/>
          </a:p>
          <a:p>
            <a:pPr indent="45720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Djokovic: 86.5% </a:t>
            </a:r>
            <a:endParaRPr/>
          </a:p>
          <a:p>
            <a:pPr indent="45720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Nadal: 84.1%</a:t>
            </a:r>
            <a:endParaRPr/>
          </a:p>
          <a:p>
            <a:pPr indent="457200" lvl="0" marL="22860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Federer: 83.4%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763" y="934825"/>
            <a:ext cx="6610475" cy="22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87900" y="318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Major Tournaments?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1610838" y="3432400"/>
            <a:ext cx="5922300" cy="14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won an impressive 33 of the 40 (82.5 %) major tournament titles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over 550 combined tournament wins</a:t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088" y="1088363"/>
            <a:ext cx="6781825" cy="22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Tournaments Cont.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700" y="1560575"/>
            <a:ext cx="4421275" cy="219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375" y="1560576"/>
            <a:ext cx="4385627" cy="21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87900" y="2631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Off this Info</a:t>
            </a:r>
            <a:r>
              <a:rPr lang="en"/>
              <a:t>...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87900" y="1253175"/>
            <a:ext cx="83682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Djokovic seems to clearly be the most dominate this past decade in terms of only wins, but all 3 players are more than worthy of the being crowned the best.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What stats will be considered in the hypothesis test?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graphicFrame>
        <p:nvGraphicFramePr>
          <p:cNvPr id="107" name="Google Shape;107;p19"/>
          <p:cNvGraphicFramePr/>
          <p:nvPr/>
        </p:nvGraphicFramePr>
        <p:xfrm>
          <a:off x="703675" y="2433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{6B50F178-6DBB-419B-8E7F-87D8FD925D01}</a:tableStyleId>
              </a:tblPr>
              <a:tblGrid>
                <a:gridCol w="3868325"/>
                <a:gridCol w="3868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Aces</a:t>
                      </a:r>
                      <a:r>
                        <a:rPr lang="en">
                          <a:solidFill>
                            <a:schemeClr val="lt2"/>
                          </a:solidFill>
                        </a:rPr>
                        <a:t> - serve with no return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6.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2nd Serve Points Won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2.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Serve Points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7.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Serve Games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3.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1st Serves Made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8.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Break Points Saved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4.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2nd Serves Made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9.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Double Faults</a:t>
                      </a:r>
                      <a:r>
                        <a:rPr lang="en">
                          <a:solidFill>
                            <a:schemeClr val="lt2"/>
                          </a:solidFill>
                        </a:rPr>
                        <a:t> - two serves out of bounds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48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5.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1st Serve Points Won</a:t>
                      </a:r>
                      <a:endParaRPr u="sng"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</a:rPr>
                        <a:t>10. </a:t>
                      </a:r>
                      <a:r>
                        <a:rPr lang="en" u="sng">
                          <a:solidFill>
                            <a:schemeClr val="lt2"/>
                          </a:solidFill>
                        </a:rPr>
                        <a:t>Break Points Faced</a:t>
                      </a:r>
                      <a:r>
                        <a:rPr lang="en">
                          <a:solidFill>
                            <a:schemeClr val="lt2"/>
                          </a:solidFill>
                        </a:rPr>
                        <a:t> - num of times opponent has a chance to win game while serving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436625" y="1935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Look into Those Specific Stats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800400" y="1032300"/>
            <a:ext cx="8115600" cy="10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H</a:t>
            </a:r>
            <a:r>
              <a:rPr lang="en" sz="1600"/>
              <a:t>ow the three compared to both each other and the rest of the field for each statistic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Not all of these stats are considered good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Ie: better to have less of double faults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This was taken into consideration when performing hypothesis testing</a:t>
            </a:r>
            <a:endParaRPr sz="160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600" y="2383625"/>
            <a:ext cx="4102500" cy="20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6475" y="2362163"/>
            <a:ext cx="4188349" cy="209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60050" y="1656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Test 1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60050" y="1810275"/>
            <a:ext cx="2925600" cy="22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0</a:t>
            </a:r>
            <a:r>
              <a:rPr lang="en"/>
              <a:t>: Federer is worse than or equal to Nadal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baseline="-25000" lang="en"/>
              <a:t>A</a:t>
            </a:r>
            <a:r>
              <a:rPr lang="en"/>
              <a:t>: Federer is better than Nadal in terms of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𝛂 = 0.05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2" name="Google Shape;122;p21"/>
          <p:cNvGraphicFramePr/>
          <p:nvPr/>
        </p:nvGraphicFramePr>
        <p:xfrm>
          <a:off x="3478125" y="13078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{6B50F178-6DBB-419B-8E7F-87D8FD925D01}</a:tableStyleId>
              </a:tblPr>
              <a:tblGrid>
                <a:gridCol w="859075"/>
                <a:gridCol w="859075"/>
                <a:gridCol w="859075"/>
                <a:gridCol w="859075"/>
                <a:gridCol w="859075"/>
                <a:gridCol w="859075"/>
              </a:tblGrid>
              <a:tr h="251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Federer Wins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Nadal Wins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Total Trials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P-Value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Reject Null?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Aces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379443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85617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Serve Points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244524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220536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0.04956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1st Serve In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220722.5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244337.5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0.94779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Fail to 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1st Serve Points Won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252314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212709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465023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0.00326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2nd Serve Points Won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292803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172260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465063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Service Games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263752.5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201334.5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465087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0.00001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Break Points Saved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203418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261642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0.99997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Fail to 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7600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Wins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230960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234100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0.63221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Fail to 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Double Faults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227241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237819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0.22702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Fail to 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  <a:tr h="2512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lt2"/>
                          </a:solidFill>
                        </a:rPr>
                        <a:t>Break Points Faced</a:t>
                      </a:r>
                      <a:endParaRPr b="1"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197077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267983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465060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0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2"/>
                          </a:solidFill>
                        </a:rPr>
                        <a:t>Reject Null</a:t>
                      </a:r>
                      <a:endParaRPr sz="900">
                        <a:solidFill>
                          <a:schemeClr val="lt2"/>
                        </a:solidFill>
                      </a:endParaRPr>
                    </a:p>
                  </a:txBody>
                  <a:tcPr marT="19050" marB="19050" marR="28575" marL="28575" anchor="b"/>
                </a:tc>
              </a:tr>
            </a:tbl>
          </a:graphicData>
        </a:graphic>
      </p:graphicFrame>
      <p:sp>
        <p:nvSpPr>
          <p:cNvPr id="123" name="Google Shape;123;p21"/>
          <p:cNvSpPr txBox="1"/>
          <p:nvPr/>
        </p:nvSpPr>
        <p:spPr>
          <a:xfrm>
            <a:off x="3065150" y="786475"/>
            <a:ext cx="29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the Mann Whitney U Test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...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